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534" r:id="rId4"/>
    <p:sldId id="549" r:id="rId5"/>
    <p:sldId id="562" r:id="rId6"/>
    <p:sldId id="566" r:id="rId7"/>
    <p:sldId id="567" r:id="rId8"/>
    <p:sldId id="568" r:id="rId9"/>
    <p:sldId id="564" r:id="rId10"/>
    <p:sldId id="563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20211210</a:t>
            </a:r>
            <a:endParaRPr lang="en-US" altLang="ko-KR" sz="1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86587" y="645961"/>
            <a:ext cx="558770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dirty="0" smtClean="0"/>
              <a:t>핵심 필요 사항</a:t>
            </a:r>
            <a:endParaRPr lang="en-US" altLang="ko-KR" sz="1400" u="sng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b="1" dirty="0" smtClean="0"/>
              <a:t>false </a:t>
            </a:r>
            <a:r>
              <a:rPr lang="en-US" altLang="ko-KR" sz="1400" b="1" dirty="0"/>
              <a:t>positive (</a:t>
            </a:r>
            <a:r>
              <a:rPr lang="ko-KR" altLang="en-US" sz="1400" b="1" dirty="0"/>
              <a:t>실제 </a:t>
            </a:r>
            <a:r>
              <a:rPr lang="en-US" altLang="ko-KR" sz="1400" b="1" dirty="0"/>
              <a:t>N) </a:t>
            </a:r>
            <a:r>
              <a:rPr lang="en-US" altLang="ko-KR" sz="1400" b="1" dirty="0" smtClean="0"/>
              <a:t>case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(1) </a:t>
            </a:r>
            <a:r>
              <a:rPr lang="en-US" altLang="ko-KR" sz="1400" dirty="0" err="1" smtClean="0"/>
              <a:t>SeeDP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false positive </a:t>
            </a:r>
            <a:r>
              <a:rPr lang="ko-KR" altLang="en-US" sz="1400" dirty="0" smtClean="0"/>
              <a:t>인지</a:t>
            </a:r>
            <a:r>
              <a:rPr lang="en-US" altLang="ko-KR" sz="1400" dirty="0" smtClean="0"/>
              <a:t>*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(2) </a:t>
            </a:r>
            <a:r>
              <a:rPr lang="en-US" altLang="ko-KR" sz="1400" dirty="0" err="1"/>
              <a:t>SeeDP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좌표 정보 </a:t>
            </a:r>
            <a:r>
              <a:rPr lang="en-US" altLang="ko-KR" sz="1400" dirty="0" smtClean="0"/>
              <a:t>DB </a:t>
            </a:r>
            <a:r>
              <a:rPr lang="ko-KR" altLang="en-US" sz="1400" dirty="0" smtClean="0"/>
              <a:t>저장</a:t>
            </a:r>
            <a:r>
              <a:rPr lang="en-US" altLang="ko-KR" sz="1400" dirty="0" smtClean="0"/>
              <a:t>*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(3) </a:t>
            </a:r>
            <a:r>
              <a:rPr lang="ko-KR" altLang="en-US" sz="1400" dirty="0" smtClean="0"/>
              <a:t>좌표 및 </a:t>
            </a:r>
            <a:r>
              <a:rPr lang="en-US" altLang="ko-KR" sz="1400" dirty="0" smtClean="0"/>
              <a:t>WSI</a:t>
            </a:r>
            <a:r>
              <a:rPr lang="ko-KR" altLang="en-US" sz="1400" dirty="0" smtClean="0"/>
              <a:t>로 학습용 패치 생성</a:t>
            </a:r>
            <a:r>
              <a:rPr lang="en-US" altLang="ko-KR" sz="1400" dirty="0" smtClean="0"/>
              <a:t>*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</a:t>
            </a:r>
            <a:r>
              <a:rPr lang="en-US" altLang="ko-KR" sz="1400" dirty="0"/>
              <a:t>4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업데이트 데이터 </a:t>
            </a:r>
            <a:r>
              <a:rPr lang="en-US" altLang="ko-KR" sz="1400" dirty="0" smtClean="0"/>
              <a:t>storage</a:t>
            </a:r>
            <a:r>
              <a:rPr lang="ko-KR" altLang="en-US" sz="1400" dirty="0" smtClean="0"/>
              <a:t>에 저장 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(5)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주기적 업데이트 시행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2) </a:t>
            </a:r>
            <a:r>
              <a:rPr lang="en-US" altLang="ko-KR" sz="1400" b="1" dirty="0"/>
              <a:t>false negative  (</a:t>
            </a:r>
            <a:r>
              <a:rPr lang="ko-KR" altLang="en-US" sz="1400" b="1" dirty="0"/>
              <a:t>실제 </a:t>
            </a:r>
            <a:r>
              <a:rPr lang="en-US" altLang="ko-KR" sz="1400" b="1" dirty="0"/>
              <a:t>D,M</a:t>
            </a:r>
            <a:r>
              <a:rPr lang="en-US" altLang="ko-KR" sz="1400" b="1" dirty="0" smtClean="0"/>
              <a:t>)</a:t>
            </a:r>
            <a:r>
              <a:rPr lang="en-US" altLang="ko-KR" sz="1400" dirty="0"/>
              <a:t> </a:t>
            </a:r>
            <a:r>
              <a:rPr lang="en-US" altLang="ko-KR" sz="1400" b="1" dirty="0" smtClean="0"/>
              <a:t>case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(1) </a:t>
            </a:r>
            <a:r>
              <a:rPr lang="en-US" altLang="ko-KR" sz="1400" dirty="0" err="1"/>
              <a:t>SeeDP</a:t>
            </a:r>
            <a:r>
              <a:rPr lang="en-US" altLang="ko-KR" sz="1400" dirty="0"/>
              <a:t>:</a:t>
            </a:r>
            <a:r>
              <a:rPr lang="en-US" altLang="ko-KR" sz="1400" dirty="0"/>
              <a:t> false negative </a:t>
            </a:r>
            <a:r>
              <a:rPr lang="ko-KR" altLang="en-US" sz="1400" dirty="0"/>
              <a:t>인지 </a:t>
            </a:r>
            <a:r>
              <a:rPr lang="en-US" altLang="ko-KR" sz="1400" dirty="0"/>
              <a:t>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(2) </a:t>
            </a:r>
            <a:r>
              <a:rPr lang="en-US" altLang="ko-KR" sz="1400" dirty="0" err="1"/>
              <a:t>SeeDP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오분류된</a:t>
            </a:r>
            <a:r>
              <a:rPr lang="ko-KR" altLang="en-US" sz="1400" dirty="0"/>
              <a:t> 패치에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사용자가 선택 및 </a:t>
            </a:r>
            <a:r>
              <a:rPr lang="ko-KR" altLang="en-US" sz="1400" dirty="0" err="1"/>
              <a:t>재분류</a:t>
            </a:r>
            <a:r>
              <a:rPr lang="ko-KR" altLang="en-US" sz="1400" dirty="0"/>
              <a:t> </a:t>
            </a:r>
            <a:r>
              <a:rPr lang="ko-KR" altLang="en-US" sz="1400" dirty="0"/>
              <a:t>선택 </a:t>
            </a:r>
            <a:r>
              <a:rPr lang="en-US" altLang="ko-KR" sz="1400" dirty="0"/>
              <a:t>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(3) </a:t>
            </a:r>
            <a:r>
              <a:rPr lang="en-US" altLang="ko-KR" sz="1400" dirty="0" err="1"/>
              <a:t>SeeDP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오분류</a:t>
            </a:r>
            <a:r>
              <a:rPr lang="ko-KR" altLang="en-US" sz="1400" dirty="0"/>
              <a:t> 패치</a:t>
            </a:r>
            <a:r>
              <a:rPr lang="en-US" altLang="ko-KR" sz="1400" dirty="0"/>
              <a:t>- </a:t>
            </a:r>
            <a:r>
              <a:rPr lang="ko-KR" altLang="en-US" sz="1400" dirty="0"/>
              <a:t>좌표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재분류</a:t>
            </a:r>
            <a:r>
              <a:rPr lang="ko-KR" altLang="en-US" sz="1400" dirty="0"/>
              <a:t> 정보 </a:t>
            </a:r>
            <a:r>
              <a:rPr lang="en-US" altLang="ko-KR" sz="1400" dirty="0"/>
              <a:t>DB </a:t>
            </a:r>
            <a:r>
              <a:rPr lang="ko-KR" altLang="en-US" sz="1400" dirty="0" smtClean="0"/>
              <a:t>저장</a:t>
            </a:r>
            <a:r>
              <a:rPr lang="en-US" altLang="ko-KR" sz="1400" dirty="0" smtClean="0"/>
              <a:t>*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(4) </a:t>
            </a:r>
            <a:r>
              <a:rPr lang="ko-KR" altLang="en-US" sz="1400" dirty="0"/>
              <a:t>좌표 및 </a:t>
            </a:r>
            <a:r>
              <a:rPr lang="en-US" altLang="ko-KR" sz="1400" dirty="0"/>
              <a:t>WSI</a:t>
            </a:r>
            <a:r>
              <a:rPr lang="ko-KR" altLang="en-US" sz="1400" dirty="0"/>
              <a:t>로 학습용 패치 </a:t>
            </a:r>
            <a:r>
              <a:rPr lang="ko-KR" altLang="en-US" sz="1400" dirty="0" smtClean="0"/>
              <a:t>생성</a:t>
            </a:r>
            <a:r>
              <a:rPr lang="en-US" altLang="ko-KR" sz="1400" dirty="0" smtClean="0"/>
              <a:t>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</a:t>
            </a:r>
            <a:r>
              <a:rPr lang="en-US" altLang="ko-KR" sz="1400" dirty="0"/>
              <a:t>5) </a:t>
            </a:r>
            <a:r>
              <a:rPr lang="ko-KR" altLang="en-US" sz="1400" dirty="0"/>
              <a:t>업데이트 데이터 </a:t>
            </a:r>
            <a:r>
              <a:rPr lang="en-US" altLang="ko-KR" sz="1400" dirty="0"/>
              <a:t>storage</a:t>
            </a:r>
            <a:r>
              <a:rPr lang="ko-KR" altLang="en-US" sz="1400" dirty="0"/>
              <a:t>에 저장 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</a:t>
            </a:r>
            <a:r>
              <a:rPr lang="en-US" altLang="ko-KR" sz="1400" dirty="0"/>
              <a:t>6)</a:t>
            </a:r>
            <a:r>
              <a:rPr lang="ko-KR" altLang="en-US" sz="1400" dirty="0"/>
              <a:t> </a:t>
            </a:r>
            <a:r>
              <a:rPr lang="ko-KR" altLang="en-US" sz="1400" dirty="0"/>
              <a:t>주기적 업데이트 시행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3) WSI </a:t>
            </a:r>
            <a:r>
              <a:rPr lang="ko-KR" altLang="en-US" sz="1400" b="1" dirty="0" smtClean="0"/>
              <a:t>분류기 업데이트 </a:t>
            </a:r>
            <a:r>
              <a:rPr lang="en-US" altLang="ko-KR" sz="1400" b="1" dirty="0" smtClean="0"/>
              <a:t>(annotation 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주기 </a:t>
            </a:r>
            <a:r>
              <a:rPr lang="ko-KR" altLang="en-US" sz="1400" b="1" dirty="0" err="1" smtClean="0"/>
              <a:t>업데이트시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후보 </a:t>
            </a:r>
            <a:r>
              <a:rPr lang="en-US" altLang="ko-KR" sz="1400" b="1" dirty="0" smtClean="0"/>
              <a:t>WSI</a:t>
            </a:r>
            <a:r>
              <a:rPr lang="ko-KR" altLang="en-US" sz="1400" b="1" dirty="0" smtClean="0"/>
              <a:t>를 포함하여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업데이트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대상 슬라이드를 선별하는 과정 필요</a:t>
            </a:r>
            <a:endParaRPr lang="en-US" altLang="ko-KR" sz="1200" dirty="0" smtClean="0"/>
          </a:p>
        </p:txBody>
      </p: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2</a:t>
            </a:r>
            <a:r>
              <a:rPr lang="en-US" altLang="ko-KR" b="1" dirty="0" smtClean="0">
                <a:latin typeface="+mj-ea"/>
              </a:rPr>
              <a:t>. Incremental leaning system (2)</a:t>
            </a:r>
            <a:endParaRPr lang="ko-KR" altLang="en-US" b="1" dirty="0">
              <a:latin typeface="+mj-ea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06" y="2542983"/>
            <a:ext cx="1546248" cy="85645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677489" y="3311654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179697" y="2703492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430053" y="2674128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898053" y="2806386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8500" y="564376"/>
            <a:ext cx="403106" cy="459616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502702" y="992788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826913" y="34185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" name="직선 화살표 연결선 89"/>
          <p:cNvCxnSpPr>
            <a:stCxn id="61" idx="0"/>
            <a:endCxn id="100" idx="3"/>
          </p:cNvCxnSpPr>
          <p:nvPr/>
        </p:nvCxnSpPr>
        <p:spPr>
          <a:xfrm flipV="1">
            <a:off x="7311925" y="2153227"/>
            <a:ext cx="180211" cy="55026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62" idx="0"/>
            <a:endCxn id="100" idx="3"/>
          </p:cNvCxnSpPr>
          <p:nvPr/>
        </p:nvCxnSpPr>
        <p:spPr>
          <a:xfrm flipH="1" flipV="1">
            <a:off x="7492136" y="2153227"/>
            <a:ext cx="70145" cy="52090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64" idx="0"/>
            <a:endCxn id="100" idx="3"/>
          </p:cNvCxnSpPr>
          <p:nvPr/>
        </p:nvCxnSpPr>
        <p:spPr>
          <a:xfrm flipH="1" flipV="1">
            <a:off x="7492136" y="2153227"/>
            <a:ext cx="538145" cy="65315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/>
          <p:cNvGrpSpPr/>
          <p:nvPr/>
        </p:nvGrpSpPr>
        <p:grpSpPr>
          <a:xfrm>
            <a:off x="7289762" y="1579293"/>
            <a:ext cx="404747" cy="573934"/>
            <a:chOff x="5450408" y="3255368"/>
            <a:chExt cx="489744" cy="694460"/>
          </a:xfrm>
        </p:grpSpPr>
        <p:sp>
          <p:nvSpPr>
            <p:cNvPr id="100" name="원통 99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원통 100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원통 10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화살표 연결선 16"/>
          <p:cNvCxnSpPr/>
          <p:nvPr/>
        </p:nvCxnSpPr>
        <p:spPr>
          <a:xfrm flipH="1" flipV="1">
            <a:off x="6599714" y="1693755"/>
            <a:ext cx="682435" cy="162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66480" y="1566836"/>
            <a:ext cx="2999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</a:t>
            </a:r>
            <a:r>
              <a:rPr lang="ko-KR" altLang="en-US" sz="1200" dirty="0" smtClean="0"/>
              <a:t>좌표 정보 저장 </a:t>
            </a:r>
            <a:endParaRPr lang="en-US" altLang="ko-KR" sz="1200" dirty="0" smtClean="0"/>
          </a:p>
        </p:txBody>
      </p:sp>
      <p:sp>
        <p:nvSpPr>
          <p:cNvPr id="113" name="TextBox 112"/>
          <p:cNvSpPr txBox="1"/>
          <p:nvPr/>
        </p:nvSpPr>
        <p:spPr>
          <a:xfrm>
            <a:off x="5904888" y="413991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688644" y="6447593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case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871" y="4510334"/>
            <a:ext cx="1960820" cy="1831636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6313723" y="4404711"/>
            <a:ext cx="406466" cy="504184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6264256" y="3995857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*Sample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8" name="그룹 127"/>
          <p:cNvGrpSpPr/>
          <p:nvPr/>
        </p:nvGrpSpPr>
        <p:grpSpPr>
          <a:xfrm>
            <a:off x="8333584" y="4568090"/>
            <a:ext cx="404747" cy="573934"/>
            <a:chOff x="5450408" y="3255368"/>
            <a:chExt cx="489744" cy="694460"/>
          </a:xfrm>
        </p:grpSpPr>
        <p:sp>
          <p:nvSpPr>
            <p:cNvPr id="129" name="원통 12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 12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원통 13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직선 화살표 연결선 22"/>
          <p:cNvCxnSpPr/>
          <p:nvPr/>
        </p:nvCxnSpPr>
        <p:spPr>
          <a:xfrm flipV="1">
            <a:off x="7694508" y="4856055"/>
            <a:ext cx="591777" cy="518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 flipV="1">
            <a:off x="7990396" y="4902639"/>
            <a:ext cx="295889" cy="64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58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59553"/>
              </p:ext>
            </p:extLst>
          </p:nvPr>
        </p:nvGraphicFramePr>
        <p:xfrm>
          <a:off x="260466" y="515391"/>
          <a:ext cx="8725593" cy="1554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70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84879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333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12/03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12/10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smtClean="0"/>
                        <a:t>False negative/positive </a:t>
                      </a:r>
                      <a:r>
                        <a:rPr lang="ko-KR" altLang="en-US" sz="1200" b="1" dirty="0" smtClean="0"/>
                        <a:t>데이터 </a:t>
                      </a:r>
                      <a:endParaRPr lang="en-US" altLang="ko-KR" sz="1200" b="1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False positive –</a:t>
                      </a:r>
                      <a:r>
                        <a:rPr lang="ko-KR" altLang="en-US" sz="1200" dirty="0" smtClean="0"/>
                        <a:t>우선 수령</a:t>
                      </a:r>
                      <a:endParaRPr lang="en-US" altLang="ko-KR" sz="1200" dirty="0" smtClean="0"/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E:\02. </a:t>
                      </a:r>
                      <a:r>
                        <a:rPr lang="en-US" altLang="ko-KR" sz="1200" dirty="0" err="1" smtClean="0"/>
                        <a:t>scanner_data</a:t>
                      </a:r>
                      <a:r>
                        <a:rPr lang="en-US" altLang="ko-KR" sz="1200" dirty="0" smtClean="0"/>
                        <a:t>\</a:t>
                      </a:r>
                      <a:r>
                        <a:rPr lang="ko-KR" altLang="en-US" sz="1200" dirty="0" err="1" smtClean="0"/>
                        <a:t>위음성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위양성</a:t>
                      </a:r>
                      <a:r>
                        <a:rPr lang="ko-KR" altLang="en-US" sz="1200" dirty="0" smtClean="0"/>
                        <a:t> 데이터 정리</a:t>
                      </a:r>
                      <a:r>
                        <a:rPr lang="en-US" altLang="ko-KR" sz="1200" dirty="0" smtClean="0"/>
                        <a:t>\11</a:t>
                      </a:r>
                      <a:r>
                        <a:rPr lang="ko-KR" altLang="en-US" sz="1200" dirty="0" smtClean="0"/>
                        <a:t>월</a:t>
                      </a:r>
                      <a:r>
                        <a:rPr lang="en-US" altLang="ko-KR" sz="1200" dirty="0" smtClean="0"/>
                        <a:t>\</a:t>
                      </a:r>
                      <a:r>
                        <a:rPr lang="en-US" altLang="ko-KR" sz="1200" dirty="0" err="1" smtClean="0"/>
                        <a:t>FalsePositive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False negative – 163</a:t>
                      </a:r>
                      <a:r>
                        <a:rPr lang="ko-KR" altLang="en-US" sz="1200" dirty="0" smtClean="0"/>
                        <a:t>건</a:t>
                      </a:r>
                      <a:endParaRPr lang="en-US" altLang="ko-KR" sz="1200" dirty="0" smtClean="0"/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전문의 </a:t>
                      </a:r>
                      <a:r>
                        <a:rPr lang="en-US" altLang="ko-KR" sz="1200" dirty="0" smtClean="0"/>
                        <a:t>annotation </a:t>
                      </a:r>
                      <a:r>
                        <a:rPr lang="ko-KR" altLang="en-US" sz="1100" dirty="0" smtClean="0"/>
                        <a:t>후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수령 계획</a:t>
                      </a: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599426"/>
              </p:ext>
            </p:extLst>
          </p:nvPr>
        </p:nvGraphicFramePr>
        <p:xfrm>
          <a:off x="260466" y="2038253"/>
          <a:ext cx="8725593" cy="329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6323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98790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aseline="0" dirty="0" err="1" smtClean="0"/>
                        <a:t>대스타</a:t>
                      </a:r>
                      <a:r>
                        <a:rPr lang="ko-KR" altLang="en-US" sz="1050" baseline="0" dirty="0" smtClean="0"/>
                        <a:t> 모델 생성 완료</a:t>
                      </a:r>
                      <a:endParaRPr lang="en-US" altLang="ko-KR" sz="105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aseline="0" dirty="0" smtClean="0"/>
                        <a:t>18</a:t>
                      </a:r>
                      <a:r>
                        <a:rPr lang="ko-KR" altLang="en-US" sz="1050" baseline="0" dirty="0" smtClean="0"/>
                        <a:t>개의 결과 생성 및 결과 전달 완료</a:t>
                      </a:r>
                      <a:endParaRPr lang="en-US" altLang="ko-KR" sz="105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baseline="0" dirty="0" smtClean="0"/>
                        <a:t>WSI </a:t>
                      </a:r>
                      <a:r>
                        <a:rPr lang="ko-KR" altLang="en-US" sz="1200" b="1" baseline="0" dirty="0" smtClean="0"/>
                        <a:t>시스템 매니저 변경</a:t>
                      </a:r>
                      <a:endParaRPr lang="en-US" altLang="ko-KR" sz="1200" b="1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박영진 </a:t>
                      </a:r>
                      <a:r>
                        <a:rPr lang="en-US" altLang="ko-KR" sz="1200" baseline="0" dirty="0" smtClean="0"/>
                        <a:t>-&gt; </a:t>
                      </a:r>
                      <a:r>
                        <a:rPr lang="en-US" altLang="ko-KR" sz="1200" baseline="0" dirty="0" err="1" smtClean="0"/>
                        <a:t>willmer</a:t>
                      </a:r>
                      <a:r>
                        <a:rPr lang="en-US" altLang="ko-KR" sz="1200" baseline="0" dirty="0" smtClean="0"/>
                        <a:t> (</a:t>
                      </a:r>
                      <a:r>
                        <a:rPr lang="ko-KR" altLang="en-US" sz="1200" baseline="0" dirty="0" smtClean="0"/>
                        <a:t>현재 인수인계 중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Annotation </a:t>
                      </a:r>
                      <a:r>
                        <a:rPr lang="ko-KR" altLang="en-US" sz="1200" baseline="0" dirty="0" smtClean="0"/>
                        <a:t>수령 이전까지 인수인계 완료 목표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WSI </a:t>
                      </a:r>
                      <a:r>
                        <a:rPr lang="ko-KR" altLang="en-US" sz="1200" baseline="0" dirty="0" smtClean="0"/>
                        <a:t>코드 </a:t>
                      </a:r>
                      <a:r>
                        <a:rPr lang="en-US" altLang="ko-KR" sz="1200" baseline="0" dirty="0" err="1" smtClean="0"/>
                        <a:t>github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업로드 필요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 smtClean="0"/>
                        <a:t>대스타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테스트 결과 전달 완료 및 이슈 대응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smtClean="0"/>
                        <a:t>박영진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 smtClean="0"/>
                        <a:t>프로메디우스</a:t>
                      </a:r>
                      <a:r>
                        <a:rPr lang="ko-KR" altLang="en-US" sz="1200" baseline="0" dirty="0" smtClean="0"/>
                        <a:t> 선정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장비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en-US" altLang="ko-KR" sz="1200" baseline="0" dirty="0" err="1" smtClean="0"/>
                        <a:t>willmer</a:t>
                      </a:r>
                      <a:r>
                        <a:rPr lang="en-US" altLang="ko-KR" sz="1200" baseline="0" dirty="0" smtClean="0"/>
                        <a:t> &amp; </a:t>
                      </a:r>
                      <a:r>
                        <a:rPr lang="en-US" altLang="ko-KR" sz="1200" baseline="0" dirty="0" err="1" smtClean="0"/>
                        <a:t>murtaza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접속 관련 지속적인 오류로 작업에 어려움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필요사항 논의 요청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연차 보고서 일정 논의 필요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Deit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관련 문헌 연구 및 실험  </a:t>
                      </a:r>
                      <a:r>
                        <a:rPr lang="en-US" altLang="ko-KR" sz="1200" dirty="0" smtClean="0"/>
                        <a:t>(‘JJ)</a:t>
                      </a:r>
                      <a:endParaRPr lang="ko-KR" altLang="en-US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baseline="0" dirty="0" smtClean="0"/>
                        <a:t>Linux </a:t>
                      </a:r>
                      <a:r>
                        <a:rPr lang="ko-KR" altLang="en-US" sz="1200" b="1" baseline="0" dirty="0" smtClean="0"/>
                        <a:t>서버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재단 사정으로 사용 중지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 smtClean="0"/>
                        <a:t>Covid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정보 관련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 smtClean="0"/>
                        <a:t>VIT </a:t>
                      </a:r>
                      <a:r>
                        <a:rPr lang="ko-KR" altLang="en-US" sz="1200" b="1" dirty="0" smtClean="0"/>
                        <a:t>데이터 확인 </a:t>
                      </a:r>
                      <a:r>
                        <a:rPr lang="en-US" altLang="ko-KR" sz="1200" dirty="0" smtClean="0"/>
                        <a:t>– test/train split</a:t>
                      </a:r>
                      <a:r>
                        <a:rPr lang="ko-KR" altLang="en-US" sz="1200" dirty="0" smtClean="0"/>
                        <a:t>에 문제 없었음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추가 데이터 전달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기존 </a:t>
                      </a:r>
                      <a:r>
                        <a:rPr lang="en-US" altLang="ko-KR" sz="1200" dirty="0" smtClean="0"/>
                        <a:t>train/test </a:t>
                      </a:r>
                      <a:r>
                        <a:rPr lang="ko-KR" altLang="en-US" sz="1200" dirty="0" smtClean="0"/>
                        <a:t>데이터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모델 학습 중</a:t>
                      </a: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 smtClean="0"/>
                        <a:t>Code </a:t>
                      </a:r>
                      <a:r>
                        <a:rPr lang="ko-KR" altLang="en-US" sz="1200" b="1" dirty="0" smtClean="0"/>
                        <a:t>공유 관련</a:t>
                      </a:r>
                      <a:endParaRPr lang="en-US" altLang="ko-KR" sz="1200" b="1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우선 추가 기술 미팅을 열 계획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추후 코드 공유 등 진행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u="sng" dirty="0" smtClean="0"/>
                        <a:t>다음주 카이스트 학사 일정으로 미팅 진행의 어려움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834971"/>
              </p:ext>
            </p:extLst>
          </p:nvPr>
        </p:nvGraphicFramePr>
        <p:xfrm>
          <a:off x="260465" y="5375567"/>
          <a:ext cx="8725593" cy="1072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7777">
                  <a:extLst>
                    <a:ext uri="{9D8B030D-6E8A-4147-A177-3AD203B41FA5}">
                      <a16:colId xmlns:a16="http://schemas.microsoft.com/office/drawing/2014/main" val="1468750104"/>
                    </a:ext>
                  </a:extLst>
                </a:gridCol>
                <a:gridCol w="3589234">
                  <a:extLst>
                    <a:ext uri="{9D8B030D-6E8A-4147-A177-3AD203B41FA5}">
                      <a16:colId xmlns:a16="http://schemas.microsoft.com/office/drawing/2014/main" val="3390717850"/>
                    </a:ext>
                  </a:extLst>
                </a:gridCol>
                <a:gridCol w="3858582">
                  <a:extLst>
                    <a:ext uri="{9D8B030D-6E8A-4147-A177-3AD203B41FA5}">
                      <a16:colId xmlns:a16="http://schemas.microsoft.com/office/drawing/2014/main" val="23593764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Weakly</a:t>
                      </a:r>
                      <a:r>
                        <a:rPr lang="en-US" altLang="ko-KR" b="1" baseline="0" dirty="0" smtClean="0"/>
                        <a:t> supervised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LRP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관련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진행 사항 리포트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김태미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VIT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방식 업데이트 중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김태미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4920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Segmentation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 </a:t>
                      </a:r>
                      <a:r>
                        <a:rPr lang="ko-KR" altLang="en-US" sz="1200" dirty="0" err="1" smtClean="0"/>
                        <a:t>동시학습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Segmentation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방법 </a:t>
                      </a:r>
                      <a:r>
                        <a:rPr lang="ko-KR" altLang="en-US" sz="1200" baseline="0" dirty="0" err="1" smtClean="0"/>
                        <a:t>학습중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err="1" smtClean="0"/>
                        <a:t>홍성래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851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5072" y="1164911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372543" y="5523797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223302" y="3499521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971731" y="1657934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48038" y="1044928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48038" y="2936243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48037" y="4837015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83769" y="718586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9680" y="2629334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218" y="4551140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694508" y="3271500"/>
            <a:ext cx="404747" cy="573934"/>
            <a:chOff x="5450408" y="3255368"/>
            <a:chExt cx="489744" cy="694460"/>
          </a:xfrm>
        </p:grpSpPr>
        <p:sp>
          <p:nvSpPr>
            <p:cNvPr id="15" name="원통 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통 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 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42" y="1119520"/>
            <a:ext cx="458233" cy="1130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15673" y="2259668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1176974"/>
            <a:ext cx="458233" cy="11303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81" y="1217648"/>
            <a:ext cx="458233" cy="113030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814380" y="3237721"/>
            <a:ext cx="655209" cy="641250"/>
            <a:chOff x="5813733" y="2418100"/>
            <a:chExt cx="1028944" cy="998571"/>
          </a:xfrm>
        </p:grpSpPr>
        <p:sp>
          <p:nvSpPr>
            <p:cNvPr id="23" name="타원 2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2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29" name="TextBox 28"/>
          <p:cNvSpPr txBox="1"/>
          <p:nvPr/>
        </p:nvSpPr>
        <p:spPr>
          <a:xfrm>
            <a:off x="2491320" y="385781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4483" y="2963850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643254" y="3159629"/>
            <a:ext cx="1059277" cy="1091666"/>
            <a:chOff x="7329147" y="1556828"/>
            <a:chExt cx="1572501" cy="171561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3173941" y="2113605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296100" y="1483095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145" y="1184960"/>
            <a:ext cx="1056632" cy="233845"/>
          </a:xfrm>
          <a:prstGeom prst="rect">
            <a:avLst/>
          </a:prstGeom>
        </p:spPr>
      </p:pic>
      <p:cxnSp>
        <p:nvCxnSpPr>
          <p:cNvPr id="39" name="꺾인 연결선 38"/>
          <p:cNvCxnSpPr>
            <a:stCxn id="85" idx="2"/>
            <a:endCxn id="23" idx="0"/>
          </p:cNvCxnSpPr>
          <p:nvPr/>
        </p:nvCxnSpPr>
        <p:spPr>
          <a:xfrm rot="5400000">
            <a:off x="4135962" y="1333216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91450" y="3862251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꺾인 연결선 40"/>
          <p:cNvCxnSpPr>
            <a:stCxn id="40" idx="2"/>
            <a:endCxn id="55" idx="0"/>
          </p:cNvCxnSpPr>
          <p:nvPr/>
        </p:nvCxnSpPr>
        <p:spPr>
          <a:xfrm rot="5400000">
            <a:off x="4744371" y="2923550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699240" y="5246264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780447" y="5734294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88829" y="5170300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6404" y="5270601"/>
            <a:ext cx="284526" cy="70183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0630" y="5270601"/>
            <a:ext cx="284526" cy="70183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17217" y="5270601"/>
            <a:ext cx="284526" cy="70183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84" y="5270469"/>
            <a:ext cx="284526" cy="701832"/>
          </a:xfrm>
          <a:prstGeom prst="rect">
            <a:avLst/>
          </a:prstGeom>
        </p:spPr>
      </p:pic>
      <p:cxnSp>
        <p:nvCxnSpPr>
          <p:cNvPr id="49" name="꺾인 연결선 48"/>
          <p:cNvCxnSpPr>
            <a:stCxn id="44" idx="0"/>
            <a:endCxn id="40" idx="2"/>
          </p:cNvCxnSpPr>
          <p:nvPr/>
        </p:nvCxnSpPr>
        <p:spPr>
          <a:xfrm rot="16200000" flipV="1">
            <a:off x="6928492" y="4115558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032491" y="5897699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13659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9020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3579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216454" y="5099367"/>
            <a:ext cx="655209" cy="641250"/>
            <a:chOff x="1066780" y="5164014"/>
            <a:chExt cx="655209" cy="641250"/>
          </a:xfrm>
        </p:grpSpPr>
        <p:sp>
          <p:nvSpPr>
            <p:cNvPr id="55" name="타원 5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4304378" y="3215985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96515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3" y="346010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714533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직사각형 66"/>
          <p:cNvSpPr/>
          <p:nvPr/>
        </p:nvSpPr>
        <p:spPr>
          <a:xfrm>
            <a:off x="4694844" y="3535080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691188" y="3773525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681918" y="4039654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2" y="319747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꺾인 연결선 70"/>
          <p:cNvCxnSpPr>
            <a:stCxn id="76" idx="6"/>
            <a:endCxn id="70" idx="1"/>
          </p:cNvCxnSpPr>
          <p:nvPr/>
        </p:nvCxnSpPr>
        <p:spPr>
          <a:xfrm flipV="1">
            <a:off x="4384678" y="3363700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>
            <a:off x="4385657" y="3388619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76" idx="6"/>
            <a:endCxn id="66" idx="1"/>
          </p:cNvCxnSpPr>
          <p:nvPr/>
        </p:nvCxnSpPr>
        <p:spPr>
          <a:xfrm>
            <a:off x="4384678" y="3552899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76" idx="6"/>
            <a:endCxn id="64" idx="1"/>
          </p:cNvCxnSpPr>
          <p:nvPr/>
        </p:nvCxnSpPr>
        <p:spPr>
          <a:xfrm>
            <a:off x="4384678" y="3552899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4703785" y="3282614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729469" y="3232274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3949441" y="3399995"/>
            <a:ext cx="344764" cy="347681"/>
            <a:chOff x="572642" y="3447654"/>
            <a:chExt cx="1905000" cy="1904997"/>
          </a:xfrm>
          <a:effectLst/>
        </p:grpSpPr>
        <p:pic>
          <p:nvPicPr>
            <p:cNvPr id="78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1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2837" y="3318500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83" name="타원 82"/>
          <p:cNvSpPr/>
          <p:nvPr/>
        </p:nvSpPr>
        <p:spPr>
          <a:xfrm>
            <a:off x="5712862" y="144556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684" y="1532126"/>
            <a:ext cx="436355" cy="46724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346875" y="2065582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3786121" y="5264721"/>
            <a:ext cx="1070791" cy="878559"/>
            <a:chOff x="5943796" y="2779089"/>
            <a:chExt cx="2735123" cy="235960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4781811" y="5377535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6684120" y="1363134"/>
            <a:ext cx="837762" cy="805232"/>
            <a:chOff x="5813733" y="2418100"/>
            <a:chExt cx="1028944" cy="998571"/>
          </a:xfrm>
        </p:grpSpPr>
        <p:sp>
          <p:nvSpPr>
            <p:cNvPr id="93" name="타원 9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9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99" name="꺾인 연결선 98"/>
          <p:cNvCxnSpPr>
            <a:stCxn id="83" idx="6"/>
            <a:endCxn id="93" idx="2"/>
          </p:cNvCxnSpPr>
          <p:nvPr/>
        </p:nvCxnSpPr>
        <p:spPr>
          <a:xfrm flipV="1">
            <a:off x="6368071" y="1765750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374338" y="214832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256*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476" y="1914336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51" y="127933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직사각형 102"/>
          <p:cNvSpPr/>
          <p:nvPr/>
        </p:nvSpPr>
        <p:spPr>
          <a:xfrm>
            <a:off x="7809511" y="1986590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831664" y="1376669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꺾인 연결선 104"/>
          <p:cNvCxnSpPr>
            <a:stCxn id="93" idx="6"/>
            <a:endCxn id="102" idx="1"/>
          </p:cNvCxnSpPr>
          <p:nvPr/>
        </p:nvCxnSpPr>
        <p:spPr>
          <a:xfrm flipV="1">
            <a:off x="7521882" y="1445562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93" idx="6"/>
            <a:endCxn id="101" idx="1"/>
          </p:cNvCxnSpPr>
          <p:nvPr/>
        </p:nvCxnSpPr>
        <p:spPr>
          <a:xfrm>
            <a:off x="7521882" y="1765750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104" idx="3"/>
            <a:endCxn id="32" idx="0"/>
          </p:cNvCxnSpPr>
          <p:nvPr/>
        </p:nvCxnSpPr>
        <p:spPr>
          <a:xfrm flipH="1">
            <a:off x="8172893" y="1499780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101" idx="2"/>
          </p:cNvCxnSpPr>
          <p:nvPr/>
        </p:nvCxnSpPr>
        <p:spPr>
          <a:xfrm rot="5400000">
            <a:off x="6629762" y="1620742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685812" y="3245122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766152" y="3592484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11" name="원통 11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원통 11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원통 11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124049" y="399259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15" name="원통 1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원통 1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원통 1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오른쪽으로 구부러진 화살표 117"/>
          <p:cNvSpPr/>
          <p:nvPr/>
        </p:nvSpPr>
        <p:spPr>
          <a:xfrm rot="19063509">
            <a:off x="5749769" y="3896218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5611830" y="4004512"/>
            <a:ext cx="259026" cy="237471"/>
            <a:chOff x="572642" y="3447654"/>
            <a:chExt cx="1905000" cy="1904997"/>
          </a:xfrm>
          <a:effectLst/>
        </p:grpSpPr>
        <p:pic>
          <p:nvPicPr>
            <p:cNvPr id="120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1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2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3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4" name="오른쪽으로 구부러진 화살표 123"/>
          <p:cNvSpPr/>
          <p:nvPr/>
        </p:nvSpPr>
        <p:spPr>
          <a:xfrm rot="7865545">
            <a:off x="6039762" y="3579327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6192175" y="3579441"/>
            <a:ext cx="214478" cy="220902"/>
            <a:chOff x="4475812" y="3935257"/>
            <a:chExt cx="259519" cy="267291"/>
          </a:xfrm>
        </p:grpSpPr>
        <p:pic>
          <p:nvPicPr>
            <p:cNvPr id="126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8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9" name="TextBox 128"/>
          <p:cNvSpPr txBox="1"/>
          <p:nvPr/>
        </p:nvSpPr>
        <p:spPr>
          <a:xfrm>
            <a:off x="8021090" y="1109897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189774" y="1044927"/>
            <a:ext cx="2330966" cy="527175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110767" y="71786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 Preprocessing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7" y="1217648"/>
            <a:ext cx="1013761" cy="250061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379789" y="3634450"/>
            <a:ext cx="97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MRSX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" name="직선 화살표 연결선 138"/>
          <p:cNvCxnSpPr>
            <a:stCxn id="151" idx="7"/>
            <a:endCxn id="23" idx="2"/>
          </p:cNvCxnSpPr>
          <p:nvPr/>
        </p:nvCxnSpPr>
        <p:spPr>
          <a:xfrm flipV="1">
            <a:off x="2238391" y="3558346"/>
            <a:ext cx="575989" cy="1658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stCxn id="151" idx="7"/>
          </p:cNvCxnSpPr>
          <p:nvPr/>
        </p:nvCxnSpPr>
        <p:spPr>
          <a:xfrm flipV="1">
            <a:off x="2238391" y="2037564"/>
            <a:ext cx="4615071" cy="3179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1145647" y="379256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469" y="3879124"/>
            <a:ext cx="436355" cy="467249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765819" y="4447208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1523316" y="5099367"/>
            <a:ext cx="837762" cy="805232"/>
            <a:chOff x="5813733" y="2418100"/>
            <a:chExt cx="1028944" cy="998571"/>
          </a:xfrm>
        </p:grpSpPr>
        <p:sp>
          <p:nvSpPr>
            <p:cNvPr id="151" name="타원 15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5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pic>
        <p:nvPicPr>
          <p:cNvPr id="157" name="그림 1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5123" y="5127694"/>
            <a:ext cx="557455" cy="5251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1208050" y="5892203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저장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08808" y="569129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노이즈 제거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꺾인 연결선 163"/>
          <p:cNvCxnSpPr>
            <a:stCxn id="136" idx="3"/>
            <a:endCxn id="147" idx="0"/>
          </p:cNvCxnSpPr>
          <p:nvPr/>
        </p:nvCxnSpPr>
        <p:spPr>
          <a:xfrm>
            <a:off x="1395658" y="2467953"/>
            <a:ext cx="77594" cy="132460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stCxn id="149" idx="2"/>
            <a:endCxn id="157" idx="0"/>
          </p:cNvCxnSpPr>
          <p:nvPr/>
        </p:nvCxnSpPr>
        <p:spPr>
          <a:xfrm rot="5400000">
            <a:off x="922193" y="4590477"/>
            <a:ext cx="418876" cy="6555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149" idx="2"/>
            <a:endCxn id="151" idx="0"/>
          </p:cNvCxnSpPr>
          <p:nvPr/>
        </p:nvCxnSpPr>
        <p:spPr>
          <a:xfrm rot="16200000" flipH="1">
            <a:off x="1505529" y="4662698"/>
            <a:ext cx="390549" cy="4827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System architecture</a:t>
            </a:r>
            <a:endParaRPr lang="ko-KR" alt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1922380" y="3833518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256 size</a:t>
            </a:r>
            <a:endParaRPr lang="ko-KR" altLang="en-US" sz="14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1613077" y="6030033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 256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29564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latin typeface="+mj-ea"/>
                <a:ea typeface="+mj-ea"/>
              </a:rPr>
              <a:t>스케너</a:t>
            </a:r>
            <a:r>
              <a:rPr lang="ko-KR" altLang="en-US" sz="2800" b="1" dirty="0" smtClean="0">
                <a:latin typeface="+mj-ea"/>
                <a:ea typeface="+mj-ea"/>
              </a:rPr>
              <a:t>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업데이트 방향 및 제안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6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1. Accuracy issue (1)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5274321" y="2828624"/>
            <a:ext cx="1572426" cy="628575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119073" y="2686069"/>
            <a:ext cx="2650620" cy="91225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006553" y="2463981"/>
            <a:ext cx="3668994" cy="1306588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endCxn id="26" idx="6"/>
          </p:cNvCxnSpPr>
          <p:nvPr/>
        </p:nvCxnSpPr>
        <p:spPr>
          <a:xfrm flipV="1">
            <a:off x="6846747" y="3142199"/>
            <a:ext cx="922946" cy="45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 flipH="1" flipV="1">
            <a:off x="6873467" y="2794669"/>
            <a:ext cx="94004" cy="85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 flipH="1" flipV="1">
            <a:off x="5675113" y="3031817"/>
            <a:ext cx="94004" cy="85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 flipH="1" flipV="1">
            <a:off x="5827513" y="3184217"/>
            <a:ext cx="94004" cy="85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 flipH="1" flipV="1">
            <a:off x="5991277" y="3056740"/>
            <a:ext cx="94004" cy="85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023352" y="4151621"/>
            <a:ext cx="1234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 확장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현재 진행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cxnSp>
        <p:nvCxnSpPr>
          <p:cNvPr id="19" name="직선 화살표 연결선 18"/>
          <p:cNvCxnSpPr>
            <a:stCxn id="12" idx="0"/>
          </p:cNvCxnSpPr>
          <p:nvPr/>
        </p:nvCxnSpPr>
        <p:spPr>
          <a:xfrm flipH="1" flipV="1">
            <a:off x="7335912" y="3164283"/>
            <a:ext cx="304660" cy="9873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 flipH="1" flipV="1">
            <a:off x="6119643" y="3250330"/>
            <a:ext cx="94004" cy="85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 flipH="1" flipV="1">
            <a:off x="6240529" y="2971282"/>
            <a:ext cx="94004" cy="85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 flipH="1" flipV="1">
            <a:off x="7025867" y="2947069"/>
            <a:ext cx="94004" cy="85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 flipH="1" flipV="1">
            <a:off x="6964965" y="3287077"/>
            <a:ext cx="94004" cy="85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 flipH="1" flipV="1">
            <a:off x="7146641" y="3287077"/>
            <a:ext cx="94004" cy="85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 flipH="1" flipV="1">
            <a:off x="7967819" y="3164283"/>
            <a:ext cx="94004" cy="85458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 flipH="1" flipV="1">
            <a:off x="7926409" y="2837398"/>
            <a:ext cx="94004" cy="85458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 flipH="1" flipV="1">
            <a:off x="8195618" y="3098759"/>
            <a:ext cx="94004" cy="85458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자유형 56"/>
          <p:cNvSpPr/>
          <p:nvPr/>
        </p:nvSpPr>
        <p:spPr>
          <a:xfrm>
            <a:off x="5274321" y="881570"/>
            <a:ext cx="1595318" cy="1298295"/>
          </a:xfrm>
          <a:custGeom>
            <a:avLst/>
            <a:gdLst>
              <a:gd name="connsiteX0" fmla="*/ 0 w 619125"/>
              <a:gd name="connsiteY0" fmla="*/ 490545 h 500070"/>
              <a:gd name="connsiteX1" fmla="*/ 333375 w 619125"/>
              <a:gd name="connsiteY1" fmla="*/ 7 h 500070"/>
              <a:gd name="connsiteX2" fmla="*/ 619125 w 619125"/>
              <a:gd name="connsiteY2" fmla="*/ 500070 h 50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500070">
                <a:moveTo>
                  <a:pt x="0" y="490545"/>
                </a:moveTo>
                <a:cubicBezTo>
                  <a:pt x="115094" y="244482"/>
                  <a:pt x="230188" y="-1580"/>
                  <a:pt x="333375" y="7"/>
                </a:cubicBezTo>
                <a:cubicBezTo>
                  <a:pt x="436562" y="1594"/>
                  <a:pt x="559594" y="417520"/>
                  <a:pt x="619125" y="5000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/>
          <p:cNvCxnSpPr/>
          <p:nvPr/>
        </p:nvCxnSpPr>
        <p:spPr>
          <a:xfrm flipV="1">
            <a:off x="5274321" y="1411748"/>
            <a:ext cx="0" cy="1722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V="1">
            <a:off x="6876332" y="1442163"/>
            <a:ext cx="0" cy="3668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7781989" y="1419368"/>
            <a:ext cx="0" cy="3464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8656225" y="1399403"/>
            <a:ext cx="38115" cy="3484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5119073" y="1399403"/>
            <a:ext cx="0" cy="1722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5006553" y="1395155"/>
            <a:ext cx="0" cy="1722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자유형 69"/>
          <p:cNvSpPr/>
          <p:nvPr/>
        </p:nvSpPr>
        <p:spPr>
          <a:xfrm>
            <a:off x="5114551" y="1237940"/>
            <a:ext cx="2655142" cy="941925"/>
          </a:xfrm>
          <a:custGeom>
            <a:avLst/>
            <a:gdLst>
              <a:gd name="connsiteX0" fmla="*/ 0 w 619125"/>
              <a:gd name="connsiteY0" fmla="*/ 490545 h 500070"/>
              <a:gd name="connsiteX1" fmla="*/ 333375 w 619125"/>
              <a:gd name="connsiteY1" fmla="*/ 7 h 500070"/>
              <a:gd name="connsiteX2" fmla="*/ 619125 w 619125"/>
              <a:gd name="connsiteY2" fmla="*/ 500070 h 50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500070">
                <a:moveTo>
                  <a:pt x="0" y="490545"/>
                </a:moveTo>
                <a:cubicBezTo>
                  <a:pt x="115094" y="244482"/>
                  <a:pt x="230188" y="-1580"/>
                  <a:pt x="333375" y="7"/>
                </a:cubicBezTo>
                <a:cubicBezTo>
                  <a:pt x="436562" y="1594"/>
                  <a:pt x="559594" y="417520"/>
                  <a:pt x="619125" y="50007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자유형 70"/>
          <p:cNvSpPr/>
          <p:nvPr/>
        </p:nvSpPr>
        <p:spPr>
          <a:xfrm>
            <a:off x="5006961" y="1529270"/>
            <a:ext cx="3668585" cy="659365"/>
          </a:xfrm>
          <a:custGeom>
            <a:avLst/>
            <a:gdLst>
              <a:gd name="connsiteX0" fmla="*/ 0 w 619125"/>
              <a:gd name="connsiteY0" fmla="*/ 490545 h 500070"/>
              <a:gd name="connsiteX1" fmla="*/ 333375 w 619125"/>
              <a:gd name="connsiteY1" fmla="*/ 7 h 500070"/>
              <a:gd name="connsiteX2" fmla="*/ 619125 w 619125"/>
              <a:gd name="connsiteY2" fmla="*/ 500070 h 50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500070">
                <a:moveTo>
                  <a:pt x="0" y="490545"/>
                </a:moveTo>
                <a:cubicBezTo>
                  <a:pt x="115094" y="244482"/>
                  <a:pt x="230188" y="-1580"/>
                  <a:pt x="333375" y="7"/>
                </a:cubicBezTo>
                <a:cubicBezTo>
                  <a:pt x="436562" y="1594"/>
                  <a:pt x="559594" y="417520"/>
                  <a:pt x="619125" y="50007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972827" y="2179865"/>
            <a:ext cx="3721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064322" y="3568680"/>
            <a:ext cx="1234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 데이터 분포</a:t>
            </a:r>
            <a:endParaRPr lang="ko-KR" altLang="en-US" sz="1050" dirty="0"/>
          </a:p>
        </p:txBody>
      </p:sp>
      <p:sp>
        <p:nvSpPr>
          <p:cNvPr id="77" name="타원 76"/>
          <p:cNvSpPr/>
          <p:nvPr/>
        </p:nvSpPr>
        <p:spPr>
          <a:xfrm flipH="1" flipV="1">
            <a:off x="5174752" y="3949928"/>
            <a:ext cx="94004" cy="85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 flipH="1" flipV="1">
            <a:off x="5174752" y="4213011"/>
            <a:ext cx="94004" cy="85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 flipH="1" flipV="1">
            <a:off x="5174917" y="4488215"/>
            <a:ext cx="94004" cy="85458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235513" y="3878152"/>
            <a:ext cx="1234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 학습된 데이터</a:t>
            </a:r>
            <a:endParaRPr lang="ko-KR" altLang="en-US" sz="1050" dirty="0"/>
          </a:p>
        </p:txBody>
      </p:sp>
      <p:sp>
        <p:nvSpPr>
          <p:cNvPr id="81" name="TextBox 80"/>
          <p:cNvSpPr txBox="1"/>
          <p:nvPr/>
        </p:nvSpPr>
        <p:spPr>
          <a:xfrm>
            <a:off x="5231790" y="4147140"/>
            <a:ext cx="14265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 필드 테스트 데이터</a:t>
            </a:r>
            <a:endParaRPr lang="ko-KR" altLang="en-US" sz="1050" dirty="0"/>
          </a:p>
        </p:txBody>
      </p:sp>
      <p:sp>
        <p:nvSpPr>
          <p:cNvPr id="82" name="TextBox 81"/>
          <p:cNvSpPr txBox="1"/>
          <p:nvPr/>
        </p:nvSpPr>
        <p:spPr>
          <a:xfrm>
            <a:off x="5231790" y="4408434"/>
            <a:ext cx="14265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 추후 수집될 데이터</a:t>
            </a:r>
            <a:endParaRPr lang="ko-KR" altLang="en-US" sz="1050" dirty="0"/>
          </a:p>
        </p:txBody>
      </p:sp>
      <p:sp>
        <p:nvSpPr>
          <p:cNvPr id="75" name="TextBox 74"/>
          <p:cNvSpPr txBox="1"/>
          <p:nvPr/>
        </p:nvSpPr>
        <p:spPr>
          <a:xfrm>
            <a:off x="4498941" y="999051"/>
            <a:ext cx="18355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모델이 획득한 분포</a:t>
            </a:r>
            <a:endParaRPr lang="ko-KR" altLang="en-US" sz="1050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615" y="5903125"/>
            <a:ext cx="416559" cy="461023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10773" y="5020978"/>
            <a:ext cx="721083" cy="636982"/>
          </a:xfrm>
          <a:prstGeom prst="rect">
            <a:avLst/>
          </a:prstGeom>
        </p:spPr>
      </p:pic>
      <p:sp>
        <p:nvSpPr>
          <p:cNvPr id="86" name="오른쪽 화살표 85"/>
          <p:cNvSpPr/>
          <p:nvPr/>
        </p:nvSpPr>
        <p:spPr>
          <a:xfrm rot="5400000">
            <a:off x="6343188" y="5687869"/>
            <a:ext cx="252595" cy="192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44415" y="5039210"/>
            <a:ext cx="721083" cy="636982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05078" y="5038221"/>
            <a:ext cx="721083" cy="636982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562" y="5903125"/>
            <a:ext cx="419599" cy="464650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427" y="5925161"/>
            <a:ext cx="393599" cy="437492"/>
          </a:xfrm>
          <a:prstGeom prst="rect">
            <a:avLst/>
          </a:prstGeom>
        </p:spPr>
      </p:pic>
      <p:sp>
        <p:nvSpPr>
          <p:cNvPr id="93" name="오른쪽 화살표 92"/>
          <p:cNvSpPr/>
          <p:nvPr/>
        </p:nvSpPr>
        <p:spPr>
          <a:xfrm rot="5400000">
            <a:off x="7263063" y="5702475"/>
            <a:ext cx="252595" cy="192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오른쪽 화살표 94"/>
          <p:cNvSpPr/>
          <p:nvPr/>
        </p:nvSpPr>
        <p:spPr>
          <a:xfrm rot="5400000">
            <a:off x="8154307" y="5674605"/>
            <a:ext cx="252595" cy="192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076819" y="4996233"/>
            <a:ext cx="822995" cy="138846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6008861" y="4926685"/>
            <a:ext cx="1773128" cy="1517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5962946" y="4883522"/>
            <a:ext cx="2731394" cy="159810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262065" y="655777"/>
            <a:ext cx="4331443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dirty="0" smtClean="0"/>
              <a:t>모델 정확도 감소</a:t>
            </a:r>
            <a:endParaRPr lang="en-US" altLang="ko-KR" sz="1400" u="sng" dirty="0" smtClean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1) </a:t>
            </a:r>
            <a:r>
              <a:rPr lang="ko-KR" altLang="en-US" sz="1400" b="1" dirty="0" smtClean="0"/>
              <a:t>모델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과한 </a:t>
            </a:r>
            <a:r>
              <a:rPr lang="ko-KR" altLang="en-US" sz="1400" dirty="0" err="1" smtClean="0"/>
              <a:t>히트맵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: (</a:t>
            </a:r>
            <a:r>
              <a:rPr lang="ko-KR" altLang="en-US" sz="1400" dirty="0" err="1" smtClean="0"/>
              <a:t>히트맵과</a:t>
            </a:r>
            <a:r>
              <a:rPr lang="ko-KR" altLang="en-US" sz="1400" dirty="0" smtClean="0"/>
              <a:t> 최종 예측의 불일치</a:t>
            </a:r>
            <a:r>
              <a:rPr lang="en-US" altLang="ko-KR" sz="1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모델 자체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파라미터</a:t>
            </a:r>
            <a:r>
              <a:rPr lang="ko-KR" altLang="en-US" sz="1400" dirty="0" smtClean="0"/>
              <a:t> 업데이트 진행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Efficient b5 </a:t>
            </a:r>
            <a:r>
              <a:rPr lang="ko-KR" altLang="en-US" sz="1200" b="1" u="sng" dirty="0" smtClean="0"/>
              <a:t>등</a:t>
            </a:r>
            <a:r>
              <a:rPr lang="en-US" altLang="ko-KR" sz="1200" dirty="0" smtClean="0"/>
              <a:t>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예측 일치됨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정확도 감소 </a:t>
            </a:r>
            <a:r>
              <a:rPr lang="ko-KR" altLang="en-US" sz="1200" dirty="0" err="1" smtClean="0"/>
              <a:t>리포팅</a:t>
            </a:r>
            <a:r>
              <a:rPr lang="ko-KR" altLang="en-US" sz="1200" dirty="0" smtClean="0"/>
              <a:t> 되어 중단</a:t>
            </a:r>
            <a:endParaRPr lang="en-US" altLang="ko-KR" sz="12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err="1" smtClean="0"/>
              <a:t>히트맵에</a:t>
            </a:r>
            <a:r>
              <a:rPr lang="ko-KR" altLang="en-US" sz="1100" b="1" dirty="0" smtClean="0"/>
              <a:t> 대한 테스트 방법 논의 필요</a:t>
            </a:r>
            <a:endParaRPr lang="en-US" altLang="ko-KR" sz="11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VIT</a:t>
            </a:r>
            <a:r>
              <a:rPr lang="en-US" altLang="ko-KR" sz="1200" dirty="0" smtClean="0"/>
              <a:t>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추후 모델 업데이트를 위한 모델 개발 중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Threshold </a:t>
            </a:r>
            <a:r>
              <a:rPr lang="ko-KR" altLang="en-US" sz="1200" dirty="0" smtClean="0"/>
              <a:t>변화 가능하게 변경</a:t>
            </a:r>
            <a:endParaRPr lang="en-US" altLang="ko-KR" sz="12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binary </a:t>
            </a:r>
            <a:r>
              <a:rPr lang="ko-KR" altLang="en-US" sz="1200" dirty="0" smtClean="0"/>
              <a:t>파트에 </a:t>
            </a:r>
            <a:r>
              <a:rPr lang="en-US" altLang="ko-KR" sz="1200" dirty="0" smtClean="0"/>
              <a:t>threshold </a:t>
            </a:r>
            <a:r>
              <a:rPr lang="ko-KR" altLang="en-US" sz="1200" dirty="0" smtClean="0"/>
              <a:t>조정 가능</a:t>
            </a:r>
            <a:endParaRPr lang="en-US" altLang="ko-KR" sz="12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false </a:t>
            </a:r>
            <a:r>
              <a:rPr lang="en-US" altLang="ko-KR" sz="1200" b="1" dirty="0" smtClean="0"/>
              <a:t>positive</a:t>
            </a:r>
            <a:r>
              <a:rPr lang="ko-KR" altLang="en-US" sz="1200" b="1" dirty="0" smtClean="0"/>
              <a:t>에 대한 대응 목적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*</a:t>
            </a:r>
            <a:r>
              <a:rPr lang="ko-KR" altLang="en-US" sz="1100" b="1" dirty="0" err="1" smtClean="0"/>
              <a:t>딥러닝</a:t>
            </a:r>
            <a:r>
              <a:rPr lang="ko-KR" altLang="en-US" sz="1100" b="1" dirty="0" smtClean="0"/>
              <a:t> 특성상 모델은 블랙박스로 조건이 다른  모델로 민감도 </a:t>
            </a:r>
            <a:r>
              <a:rPr lang="ko-KR" altLang="en-US" sz="1100" b="1" dirty="0" err="1" smtClean="0"/>
              <a:t>분석해야함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원인은 유추됨</a:t>
            </a:r>
            <a:endParaRPr lang="en-US" altLang="ko-KR" sz="1100" b="1" dirty="0" smtClean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2) </a:t>
            </a:r>
            <a:r>
              <a:rPr lang="ko-KR" altLang="en-US" sz="1400" b="1" dirty="0" smtClean="0"/>
              <a:t>데이터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필드 테스트 데이터의 범위가 증가되는 중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대상 병원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전문의 확장 등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모델이 획득한 데이터 분포 증가 필요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학습 데이터의 확장 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false positive/</a:t>
            </a:r>
            <a:r>
              <a:rPr lang="en-US" altLang="ko-KR" sz="1200" dirty="0" err="1"/>
              <a:t>falses</a:t>
            </a:r>
            <a:r>
              <a:rPr lang="en-US" altLang="ko-KR" sz="1200" dirty="0"/>
              <a:t> </a:t>
            </a:r>
            <a:r>
              <a:rPr lang="en-US" altLang="ko-KR" sz="1200" dirty="0" err="1" smtClean="0"/>
              <a:t>negetive</a:t>
            </a:r>
            <a:r>
              <a:rPr lang="ko-KR" altLang="en-US" sz="1200" dirty="0" smtClean="0"/>
              <a:t>에 대한 우선적 데이터 확장</a:t>
            </a:r>
            <a:endParaRPr lang="ko-KR" altLang="en-US" sz="1200" dirty="0"/>
          </a:p>
        </p:txBody>
      </p: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72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1. Accuracy issue (2)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62065" y="655777"/>
            <a:ext cx="7480425" cy="542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dirty="0" smtClean="0"/>
              <a:t>모델 정확도 대응 방안</a:t>
            </a:r>
            <a:endParaRPr lang="en-US" altLang="ko-KR" sz="1400" u="sng" dirty="0" smtClean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1) </a:t>
            </a:r>
            <a:r>
              <a:rPr lang="ko-KR" altLang="en-US" sz="1400" b="1" dirty="0" smtClean="0"/>
              <a:t>모델 업데이트</a:t>
            </a:r>
            <a:r>
              <a:rPr lang="en-US" altLang="ko-KR" sz="1400" b="1" dirty="0" smtClean="0"/>
              <a:t>: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formal procedure </a:t>
            </a:r>
            <a:r>
              <a:rPr lang="ko-KR" altLang="en-US" sz="1400" b="1" dirty="0" smtClean="0"/>
              <a:t>생성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*Incremental learning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system </a:t>
            </a:r>
            <a:r>
              <a:rPr lang="ko-KR" altLang="en-US" sz="1400" dirty="0" smtClean="0"/>
              <a:t>구축 이전</a:t>
            </a:r>
            <a:r>
              <a:rPr lang="en-US" altLang="ko-KR" sz="1400" dirty="0" smtClean="0"/>
              <a:t>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</a:rPr>
              <a:t>*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제안</a:t>
            </a:r>
            <a:r>
              <a:rPr lang="en-US" altLang="ko-KR" sz="1400" dirty="0" smtClean="0">
                <a:solidFill>
                  <a:srgbClr val="FF0000"/>
                </a:solidFill>
              </a:rPr>
              <a:t>) </a:t>
            </a:r>
            <a:r>
              <a:rPr lang="ko-KR" altLang="en-US" sz="1400" dirty="0" smtClean="0">
                <a:solidFill>
                  <a:srgbClr val="FF0000"/>
                </a:solidFill>
              </a:rPr>
              <a:t>주기적 모델 업데이트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(1) </a:t>
            </a:r>
            <a:r>
              <a:rPr lang="ko-KR" altLang="en-US" sz="1400" dirty="0" smtClean="0"/>
              <a:t>업데이트 기간 설정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(2) </a:t>
            </a:r>
            <a:r>
              <a:rPr lang="en-US" altLang="ko-KR" sz="1400" b="1" dirty="0" smtClean="0"/>
              <a:t>false positive</a:t>
            </a:r>
            <a:r>
              <a:rPr lang="ko-KR" altLang="en-US" sz="1400" b="1" dirty="0" smtClean="0"/>
              <a:t>를 기간 별로 특정 폴더에 업데이트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(3)</a:t>
            </a:r>
            <a:r>
              <a:rPr lang="en-US" altLang="ko-KR" sz="1400" b="1" dirty="0"/>
              <a:t> false </a:t>
            </a:r>
            <a:r>
              <a:rPr lang="en-US" altLang="ko-KR" sz="1400" b="1" dirty="0" smtClean="0"/>
              <a:t>negative</a:t>
            </a:r>
            <a:r>
              <a:rPr lang="ko-KR" altLang="en-US" sz="1400" b="1" dirty="0" smtClean="0"/>
              <a:t>의 일부를 </a:t>
            </a:r>
            <a:r>
              <a:rPr lang="en-US" altLang="ko-KR" sz="1400" b="1" dirty="0" smtClean="0"/>
              <a:t>annotation</a:t>
            </a:r>
            <a:r>
              <a:rPr lang="ko-KR" altLang="en-US" sz="1400" b="1" dirty="0" smtClean="0"/>
              <a:t>하여 특정 폴더에 업데이트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단 현재 주요 원인은 </a:t>
            </a:r>
            <a:r>
              <a:rPr lang="en-US" altLang="ko-KR" sz="1400" b="1" dirty="0"/>
              <a:t>false </a:t>
            </a:r>
            <a:r>
              <a:rPr lang="en-US" altLang="ko-KR" sz="1400" b="1" dirty="0" smtClean="0"/>
              <a:t>positive</a:t>
            </a:r>
            <a:r>
              <a:rPr lang="ko-KR" altLang="en-US" sz="1400" b="1" dirty="0" smtClean="0"/>
              <a:t>의 높은 발생률에 있음</a:t>
            </a:r>
            <a:r>
              <a:rPr lang="en-US" altLang="ko-KR" sz="1400" b="1" dirty="0" smtClean="0"/>
              <a:t>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u="sng" dirty="0" smtClean="0"/>
              <a:t>Annotation rule</a:t>
            </a:r>
            <a:r>
              <a:rPr lang="ko-KR" altLang="en-US" sz="1100" b="1" u="sng" dirty="0" smtClean="0"/>
              <a:t>에 대한 내용은 다음 슬라이드</a:t>
            </a:r>
            <a:endParaRPr lang="en-US" altLang="ko-KR" sz="1100" u="sng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2) </a:t>
            </a:r>
            <a:r>
              <a:rPr lang="ko-KR" altLang="en-US" sz="1400" b="1" dirty="0" smtClean="0"/>
              <a:t>데이터 업데이트</a:t>
            </a:r>
            <a:r>
              <a:rPr lang="en-US" altLang="ko-KR" sz="1400" b="1" dirty="0" smtClean="0"/>
              <a:t>:  annotation </a:t>
            </a:r>
            <a:r>
              <a:rPr lang="ko-KR" altLang="en-US" sz="1400" b="1" dirty="0" smtClean="0"/>
              <a:t>추가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회의를 통해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추가 데이터 </a:t>
            </a:r>
            <a:r>
              <a:rPr lang="en-US" altLang="ko-KR" sz="1400" dirty="0" smtClean="0"/>
              <a:t>annotation </a:t>
            </a:r>
            <a:r>
              <a:rPr lang="ko-KR" altLang="en-US" sz="1400" dirty="0" smtClean="0"/>
              <a:t>계획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추가 데이터 대상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false </a:t>
            </a:r>
            <a:r>
              <a:rPr lang="en-US" altLang="ko-KR" sz="1400" b="1" dirty="0"/>
              <a:t>positive (</a:t>
            </a:r>
            <a:r>
              <a:rPr lang="ko-KR" altLang="en-US" sz="1400" b="1" dirty="0"/>
              <a:t>실제 </a:t>
            </a:r>
            <a:r>
              <a:rPr lang="en-US" altLang="ko-KR" sz="1400" b="1" dirty="0"/>
              <a:t>N) </a:t>
            </a:r>
            <a:r>
              <a:rPr lang="en-US" altLang="ko-KR" sz="1400" dirty="0"/>
              <a:t>- (no marking</a:t>
            </a:r>
            <a:r>
              <a:rPr lang="en-US" altLang="ko-KR" sz="1400" dirty="0" smtClean="0"/>
              <a:t>) : </a:t>
            </a: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현재 주요 이슈 파트</a:t>
            </a:r>
            <a:endParaRPr lang="en-US" altLang="ko-KR" sz="1100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false negative 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실제 </a:t>
            </a:r>
            <a:r>
              <a:rPr lang="en-US" altLang="ko-KR" sz="1400" b="1" dirty="0"/>
              <a:t>D,M</a:t>
            </a:r>
            <a:r>
              <a:rPr lang="en-US" altLang="ko-KR" sz="1400" b="1" dirty="0" smtClean="0"/>
              <a:t>)</a:t>
            </a:r>
            <a:r>
              <a:rPr lang="en-US" altLang="ko-KR" sz="1400" dirty="0" smtClean="0"/>
              <a:t>– (marking): </a:t>
            </a:r>
            <a:r>
              <a:rPr lang="en-US" altLang="ko-KR" sz="1200" b="1" dirty="0" smtClean="0"/>
              <a:t>*163</a:t>
            </a:r>
            <a:r>
              <a:rPr lang="ko-KR" altLang="en-US" sz="1200" b="1" dirty="0" smtClean="0"/>
              <a:t>건 위 </a:t>
            </a:r>
            <a:endParaRPr lang="en-US" altLang="ko-KR" sz="1200" b="1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*11</a:t>
            </a:r>
            <a:r>
              <a:rPr lang="ko-KR" altLang="en-US" sz="1200" b="1" dirty="0" smtClean="0"/>
              <a:t>월에 수집된 데이터를 대상으로 함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</p:txBody>
      </p: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38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89758" y="977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1. Accuracy issue - </a:t>
            </a:r>
            <a:r>
              <a:rPr lang="ko-KR" altLang="en-US" b="1" dirty="0" smtClean="0">
                <a:latin typeface="+mj-ea"/>
              </a:rPr>
              <a:t>참고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62065" y="655777"/>
            <a:ext cx="7480425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 smtClean="0"/>
              <a:t>Annotation rule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(1) WSI </a:t>
            </a:r>
            <a:r>
              <a:rPr lang="ko-KR" altLang="en-US" sz="1400" dirty="0"/>
              <a:t>는 </a:t>
            </a:r>
            <a:r>
              <a:rPr lang="ko-KR" altLang="en-US" sz="1400" b="1" u="sng" dirty="0" err="1"/>
              <a:t>임상경력</a:t>
            </a:r>
            <a:r>
              <a:rPr lang="ko-KR" altLang="en-US" sz="1400" b="1" u="sng" dirty="0"/>
              <a:t> 최소 </a:t>
            </a:r>
            <a:r>
              <a:rPr lang="en-US" altLang="ko-KR" sz="1400" b="1" u="sng" dirty="0"/>
              <a:t>5</a:t>
            </a:r>
            <a:r>
              <a:rPr lang="ko-KR" altLang="en-US" sz="1400" b="1" u="sng" dirty="0"/>
              <a:t>년 이상의 </a:t>
            </a:r>
            <a:r>
              <a:rPr lang="ko-KR" altLang="en-US" sz="1400" dirty="0" err="1"/>
              <a:t>병리의사에</a:t>
            </a:r>
            <a:r>
              <a:rPr lang="ko-KR" altLang="en-US" sz="1400" dirty="0"/>
              <a:t> 의해 </a:t>
            </a:r>
            <a:r>
              <a:rPr lang="en-US" altLang="ko-KR" sz="1400" dirty="0" smtClean="0"/>
              <a:t>annotation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(2) 3DHISTECH’s </a:t>
            </a:r>
            <a:r>
              <a:rPr lang="en-US" altLang="ko-KR" sz="1400" dirty="0" err="1" smtClean="0"/>
              <a:t>CaseViwer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활용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각 </a:t>
            </a:r>
            <a:r>
              <a:rPr lang="ko-KR" altLang="en-US" sz="1400" dirty="0" err="1" smtClean="0"/>
              <a:t>병리의사가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독립적으로 </a:t>
            </a:r>
            <a:r>
              <a:rPr lang="en-US" altLang="ko-KR" sz="1400" dirty="0"/>
              <a:t>manually annotation 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(3)  annotation </a:t>
            </a:r>
            <a:r>
              <a:rPr lang="ko-KR" altLang="en-US" sz="1400" dirty="0" smtClean="0"/>
              <a:t>방법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M</a:t>
            </a:r>
            <a:r>
              <a:rPr lang="ko-KR" altLang="en-US" sz="1400" dirty="0"/>
              <a:t>은 </a:t>
            </a:r>
            <a:r>
              <a:rPr lang="en-US" altLang="ko-KR" sz="1400" dirty="0"/>
              <a:t>red </a:t>
            </a:r>
            <a:r>
              <a:rPr lang="en-US" altLang="ko-KR" sz="1400" dirty="0" smtClean="0"/>
              <a:t>line, </a:t>
            </a:r>
            <a:r>
              <a:rPr lang="en-US" altLang="ko-KR" sz="1400" dirty="0"/>
              <a:t>D</a:t>
            </a:r>
            <a:r>
              <a:rPr lang="ko-KR" altLang="en-US" sz="1400" dirty="0"/>
              <a:t>는 </a:t>
            </a:r>
            <a:r>
              <a:rPr lang="en-US" altLang="ko-KR" sz="1400" dirty="0"/>
              <a:t>blue </a:t>
            </a:r>
            <a:r>
              <a:rPr lang="en-US" altLang="ko-KR" sz="1400" dirty="0" smtClean="0"/>
              <a:t>line, </a:t>
            </a:r>
            <a:r>
              <a:rPr lang="en-US" altLang="ko-KR" sz="1400" dirty="0"/>
              <a:t>U</a:t>
            </a:r>
            <a:r>
              <a:rPr lang="ko-KR" altLang="en-US" sz="1400" dirty="0"/>
              <a:t>는 </a:t>
            </a:r>
            <a:r>
              <a:rPr lang="en-US" altLang="ko-KR" sz="1400" dirty="0"/>
              <a:t>green </a:t>
            </a:r>
            <a:r>
              <a:rPr lang="en-US" altLang="ko-KR" sz="1400" dirty="0" smtClean="0"/>
              <a:t>line</a:t>
            </a:r>
            <a:r>
              <a:rPr lang="ko-KR" altLang="en-US" sz="1400" dirty="0" smtClean="0"/>
              <a:t>의 단일 폐곡선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병변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정상의 </a:t>
            </a:r>
            <a:r>
              <a:rPr lang="ko-KR" altLang="en-US" sz="1400" dirty="0"/>
              <a:t>경계가 모호한 </a:t>
            </a:r>
            <a:r>
              <a:rPr lang="ko-KR" altLang="en-US" sz="1400" dirty="0" smtClean="0"/>
              <a:t>경우</a:t>
            </a:r>
            <a:r>
              <a:rPr lang="en-US" altLang="ko-KR" sz="1400" dirty="0" smtClean="0"/>
              <a:t>: </a:t>
            </a:r>
            <a:r>
              <a:rPr lang="ko-KR" altLang="en-US" sz="1400" dirty="0"/>
              <a:t>확실한 </a:t>
            </a:r>
            <a:r>
              <a:rPr lang="ko-KR" altLang="en-US" sz="1400" dirty="0" err="1"/>
              <a:t>병변</a:t>
            </a:r>
            <a:r>
              <a:rPr lang="ko-KR" altLang="en-US" sz="1400" dirty="0"/>
              <a:t> 만을 포함시키도록 </a:t>
            </a:r>
            <a:r>
              <a:rPr lang="en-US" altLang="ko-KR" sz="1400" dirty="0" smtClean="0"/>
              <a:t>outline </a:t>
            </a:r>
            <a:r>
              <a:rPr lang="ko-KR" altLang="en-US" sz="1400" dirty="0" smtClean="0"/>
              <a:t>생성</a:t>
            </a: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epithelium</a:t>
            </a:r>
            <a:r>
              <a:rPr lang="ko-KR" altLang="en-US" sz="1400" dirty="0"/>
              <a:t>과 </a:t>
            </a:r>
            <a:r>
              <a:rPr lang="en-US" altLang="ko-KR" sz="1400" dirty="0"/>
              <a:t>stroma</a:t>
            </a:r>
            <a:r>
              <a:rPr lang="ko-KR" altLang="en-US" sz="1400" dirty="0"/>
              <a:t>가 모두 </a:t>
            </a:r>
            <a:r>
              <a:rPr lang="ko-KR" altLang="en-US" sz="1400" dirty="0" smtClean="0"/>
              <a:t>포함됨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병변과</a:t>
            </a:r>
            <a:r>
              <a:rPr lang="ko-KR" altLang="en-US" sz="1400" dirty="0" smtClean="0"/>
              <a:t> </a:t>
            </a:r>
            <a:r>
              <a:rPr lang="ko-KR" altLang="en-US" sz="1400" dirty="0" err="1"/>
              <a:t>병변의</a:t>
            </a:r>
            <a:r>
              <a:rPr lang="ko-KR" altLang="en-US" sz="1400" dirty="0"/>
              <a:t> 간격이 정상 </a:t>
            </a:r>
            <a:r>
              <a:rPr lang="en-US" altLang="ko-KR" sz="1400" dirty="0"/>
              <a:t>colonic crypt 1.5</a:t>
            </a:r>
            <a:r>
              <a:rPr lang="ko-KR" altLang="en-US" sz="1400" dirty="0"/>
              <a:t>개 폭을 넘지 않을 경우</a:t>
            </a:r>
            <a:r>
              <a:rPr lang="en-US" altLang="ko-KR" sz="1400" dirty="0"/>
              <a:t>, </a:t>
            </a:r>
            <a:r>
              <a:rPr lang="ko-KR" altLang="en-US" sz="1400" dirty="0"/>
              <a:t>하나의 닫힌 곡선으로 연결하여 </a:t>
            </a:r>
            <a:r>
              <a:rPr lang="en-US" altLang="ko-KR" sz="1400" dirty="0" smtClean="0"/>
              <a:t>outline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생성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하나의 닫힌 곡선 내에는 </a:t>
            </a:r>
            <a:r>
              <a:rPr lang="en-US" altLang="ko-KR" sz="1400" dirty="0"/>
              <a:t>non-neoplastic gland or crypt</a:t>
            </a:r>
            <a:r>
              <a:rPr lang="ko-KR" altLang="en-US" sz="1400" dirty="0"/>
              <a:t>를 포함시키지 </a:t>
            </a:r>
            <a:r>
              <a:rPr lang="ko-KR" altLang="en-US" sz="1400" dirty="0" smtClean="0"/>
              <a:t>않음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하나의 </a:t>
            </a:r>
            <a:r>
              <a:rPr lang="ko-KR" altLang="en-US" sz="1400" dirty="0"/>
              <a:t>닫힌 곡선 내에는 가능한 </a:t>
            </a:r>
            <a:r>
              <a:rPr lang="en-US" altLang="ko-KR" sz="1400" dirty="0"/>
              <a:t>necrosis, ulcer detritus, extracellular mucin pool, blood</a:t>
            </a:r>
            <a:r>
              <a:rPr lang="ko-KR" altLang="en-US" sz="1400" dirty="0"/>
              <a:t>와 같은 </a:t>
            </a:r>
            <a:r>
              <a:rPr lang="en-US" altLang="ko-KR" sz="1400" dirty="0"/>
              <a:t>non-tissue component</a:t>
            </a:r>
            <a:r>
              <a:rPr lang="ko-KR" altLang="en-US" sz="1400" dirty="0"/>
              <a:t>를 포함시키지 않도록 함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위의 </a:t>
            </a:r>
            <a:r>
              <a:rPr lang="ko-KR" altLang="en-US" sz="1400" dirty="0"/>
              <a:t>규칙에 의해 </a:t>
            </a:r>
            <a:r>
              <a:rPr lang="en-US" altLang="ko-KR" sz="1400" dirty="0"/>
              <a:t>annotation </a:t>
            </a:r>
            <a:r>
              <a:rPr lang="ko-KR" altLang="en-US" sz="1400" dirty="0"/>
              <a:t>하였을 때 한 </a:t>
            </a:r>
            <a:r>
              <a:rPr lang="en-US" altLang="ko-KR" sz="1400" dirty="0"/>
              <a:t>WSI</a:t>
            </a:r>
            <a:r>
              <a:rPr lang="ko-KR" altLang="en-US" sz="1400" dirty="0"/>
              <a:t>당 평균 </a:t>
            </a:r>
            <a:r>
              <a:rPr lang="en-US" altLang="ko-KR" sz="1400" dirty="0"/>
              <a:t>10-15</a:t>
            </a:r>
            <a:r>
              <a:rPr lang="ko-KR" altLang="en-US" sz="1400" dirty="0"/>
              <a:t>분 </a:t>
            </a:r>
            <a:r>
              <a:rPr lang="ko-KR" altLang="en-US" sz="1400" dirty="0" smtClean="0"/>
              <a:t>소요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필요시 </a:t>
            </a:r>
            <a:r>
              <a:rPr lang="ko-KR" altLang="en-US" sz="1400" b="1" u="sng" dirty="0" err="1"/>
              <a:t>어노테이션은</a:t>
            </a:r>
            <a:r>
              <a:rPr lang="ko-KR" altLang="en-US" sz="1400" b="1" u="sng" dirty="0"/>
              <a:t> 다른 전문의가 리뷰하고 경우에 따라 수정되거나 </a:t>
            </a:r>
            <a:r>
              <a:rPr lang="ko-KR" altLang="en-US" sz="1400" b="1" u="sng" dirty="0" smtClean="0"/>
              <a:t>제외</a:t>
            </a:r>
            <a:endParaRPr lang="en-US" altLang="ko-KR" sz="14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상위 </a:t>
            </a:r>
            <a:r>
              <a:rPr lang="en-US" altLang="ko-KR" sz="1400" dirty="0" smtClean="0"/>
              <a:t>rule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cross checking </a:t>
            </a:r>
            <a:r>
              <a:rPr lang="ko-KR" altLang="en-US" sz="1400" dirty="0" smtClean="0"/>
              <a:t>방식은 기존 연구에서 사용하는 방법을 참고</a:t>
            </a:r>
            <a:endParaRPr lang="en-US" altLang="ko-KR" sz="1400" dirty="0" smtClean="0"/>
          </a:p>
        </p:txBody>
      </p: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6691795" y="4724506"/>
            <a:ext cx="2400930" cy="1800566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>
            <a:off x="4349809" y="3264494"/>
            <a:ext cx="3067941" cy="1460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8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1. Accuracy issue – </a:t>
            </a:r>
            <a:r>
              <a:rPr lang="ko-KR" altLang="en-US" b="1" dirty="0" smtClean="0">
                <a:latin typeface="+mj-ea"/>
              </a:rPr>
              <a:t>참고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62065" y="655777"/>
            <a:ext cx="748042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데이터 업데이트</a:t>
            </a:r>
            <a:r>
              <a:rPr lang="en-US" altLang="ko-KR" sz="1600" b="1" dirty="0"/>
              <a:t>:  annotation </a:t>
            </a:r>
            <a:r>
              <a:rPr lang="ko-KR" altLang="en-US" sz="1600" b="1" dirty="0" smtClean="0"/>
              <a:t>추가</a:t>
            </a:r>
            <a:endParaRPr lang="en-US" altLang="ko-KR" sz="16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추가 </a:t>
            </a:r>
            <a:r>
              <a:rPr lang="ko-KR" altLang="en-US" sz="1400" b="1" u="sng" dirty="0"/>
              <a:t>데이터 대상</a:t>
            </a:r>
            <a:endParaRPr lang="en-US" altLang="ko-KR" sz="1400" b="1" u="sng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false positive (</a:t>
            </a:r>
            <a:r>
              <a:rPr lang="ko-KR" altLang="en-US" sz="1400" b="1" dirty="0"/>
              <a:t>실제 </a:t>
            </a:r>
            <a:r>
              <a:rPr lang="en-US" altLang="ko-KR" sz="1400" b="1" dirty="0"/>
              <a:t>N) </a:t>
            </a:r>
            <a:r>
              <a:rPr lang="en-US" altLang="ko-KR" sz="1400" dirty="0"/>
              <a:t>- (no marking) : </a:t>
            </a:r>
            <a:r>
              <a:rPr lang="en-US" altLang="ko-KR" sz="1100" b="1" dirty="0" smtClean="0"/>
              <a:t>*647</a:t>
            </a:r>
            <a:r>
              <a:rPr lang="ko-KR" altLang="en-US" sz="1100" b="1" dirty="0" smtClean="0"/>
              <a:t>건 </a:t>
            </a:r>
            <a:r>
              <a:rPr lang="en-US" altLang="ko-KR" sz="1100" b="1" dirty="0" smtClean="0"/>
              <a:t> </a:t>
            </a:r>
            <a:r>
              <a:rPr lang="ko-KR" altLang="en-US" sz="1100" b="1" dirty="0"/>
              <a:t>현재 주요 이슈 파트</a:t>
            </a:r>
            <a:endParaRPr lang="en-US" altLang="ko-KR" sz="1100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false negative  (</a:t>
            </a:r>
            <a:r>
              <a:rPr lang="ko-KR" altLang="en-US" sz="1400" b="1" dirty="0"/>
              <a:t>실제 </a:t>
            </a:r>
            <a:r>
              <a:rPr lang="en-US" altLang="ko-KR" sz="1400" b="1" dirty="0"/>
              <a:t>D,M)</a:t>
            </a:r>
            <a:r>
              <a:rPr lang="en-US" altLang="ko-KR" sz="1400" dirty="0"/>
              <a:t>– (marking): </a:t>
            </a:r>
            <a:r>
              <a:rPr lang="en-US" altLang="ko-KR" sz="1200" b="1" dirty="0"/>
              <a:t>*163</a:t>
            </a:r>
            <a:r>
              <a:rPr lang="ko-KR" altLang="en-US" sz="1200" b="1" dirty="0"/>
              <a:t>건 </a:t>
            </a:r>
            <a:endParaRPr lang="en-US" altLang="ko-KR" sz="1200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*</a:t>
            </a:r>
            <a:r>
              <a:rPr lang="en-US" altLang="ko-KR" sz="1200" b="1" dirty="0"/>
              <a:t>11</a:t>
            </a:r>
            <a:r>
              <a:rPr lang="ko-KR" altLang="en-US" sz="1200" b="1" dirty="0"/>
              <a:t>월에 수집된 데이터를 대상으로 함</a:t>
            </a:r>
            <a:endParaRPr lang="en-US" altLang="ko-KR" sz="1200" b="1" dirty="0"/>
          </a:p>
        </p:txBody>
      </p: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3" y="3711767"/>
            <a:ext cx="4280375" cy="2284565"/>
          </a:xfrm>
          <a:prstGeom prst="rect">
            <a:avLst/>
          </a:prstGeom>
          <a:ln>
            <a:solidFill>
              <a:srgbClr val="0066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668" y="3711767"/>
            <a:ext cx="4313396" cy="2284565"/>
          </a:xfrm>
          <a:prstGeom prst="rect">
            <a:avLst/>
          </a:prstGeom>
          <a:ln>
            <a:solidFill>
              <a:srgbClr val="0066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914258" y="5255663"/>
            <a:ext cx="1239140" cy="384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568924" y="4700187"/>
            <a:ext cx="643585" cy="940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07364" y="6093152"/>
            <a:ext cx="6067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smtClean="0"/>
              <a:t>*</a:t>
            </a:r>
            <a:r>
              <a:rPr lang="ko-KR" altLang="en-US" sz="1400" b="1" u="sng" dirty="0" smtClean="0"/>
              <a:t>병리 번호의 중복으로 실제 수령 수와 차이가 있음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868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</a:rPr>
              <a:t>2</a:t>
            </a:r>
            <a:r>
              <a:rPr lang="en-US" altLang="ko-KR" b="1" dirty="0" smtClean="0">
                <a:latin typeface="+mj-ea"/>
              </a:rPr>
              <a:t>. Incremental leaning system (2)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74320" y="628894"/>
            <a:ext cx="748042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u="sng" dirty="0" smtClean="0"/>
              <a:t>System concept</a:t>
            </a:r>
          </a:p>
        </p:txBody>
      </p: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오른쪽 화살표 5"/>
          <p:cNvSpPr/>
          <p:nvPr/>
        </p:nvSpPr>
        <p:spPr>
          <a:xfrm rot="16200000">
            <a:off x="6582984" y="1071455"/>
            <a:ext cx="585085" cy="332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6200000">
            <a:off x="6387610" y="2063443"/>
            <a:ext cx="347411" cy="18991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537" y="4826725"/>
            <a:ext cx="1546248" cy="856456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438076" y="5752348"/>
            <a:ext cx="1308879" cy="3404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815650" y="3217338"/>
            <a:ext cx="720080" cy="893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3622" y="4151837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 (Pathologist)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1794" y="3221281"/>
            <a:ext cx="864096" cy="98522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330" y="1212358"/>
            <a:ext cx="504056" cy="12433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71774" y="423314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5730" y="1364758"/>
            <a:ext cx="504056" cy="124333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8130" y="1517158"/>
            <a:ext cx="504056" cy="1243338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18" idx="2"/>
            <a:endCxn id="10" idx="0"/>
          </p:cNvCxnSpPr>
          <p:nvPr/>
        </p:nvCxnSpPr>
        <p:spPr>
          <a:xfrm rot="5400000">
            <a:off x="1329503" y="2606683"/>
            <a:ext cx="456842" cy="7644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8" idx="2"/>
            <a:endCxn id="12" idx="0"/>
          </p:cNvCxnSpPr>
          <p:nvPr/>
        </p:nvCxnSpPr>
        <p:spPr>
          <a:xfrm rot="16200000" flipH="1">
            <a:off x="1931608" y="2769046"/>
            <a:ext cx="460785" cy="4436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3994" y="1091518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Daily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직선 화살표 연결선 21"/>
          <p:cNvCxnSpPr>
            <a:stCxn id="16" idx="2"/>
          </p:cNvCxnSpPr>
          <p:nvPr/>
        </p:nvCxnSpPr>
        <p:spPr>
          <a:xfrm>
            <a:off x="2383842" y="4510142"/>
            <a:ext cx="0" cy="46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1175690" y="4510142"/>
            <a:ext cx="0" cy="46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637327" y="5041194"/>
            <a:ext cx="998031" cy="265688"/>
          </a:xfrm>
          <a:prstGeom prst="roundRect">
            <a:avLst/>
          </a:prstGeom>
          <a:solidFill>
            <a:srgbClr val="E1F4F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: A</a:t>
            </a:r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87386" y="5051853"/>
            <a:ext cx="998031" cy="265688"/>
          </a:xfrm>
          <a:prstGeom prst="roundRect">
            <a:avLst/>
          </a:prstGeom>
          <a:solidFill>
            <a:srgbClr val="E1F4F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: B</a:t>
            </a:r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81744" y="498937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cxnSp>
        <p:nvCxnSpPr>
          <p:cNvPr id="27" name="직선 연결선 26"/>
          <p:cNvCxnSpPr>
            <a:endCxn id="26" idx="2"/>
          </p:cNvCxnSpPr>
          <p:nvPr/>
        </p:nvCxnSpPr>
        <p:spPr>
          <a:xfrm>
            <a:off x="1702941" y="5041194"/>
            <a:ext cx="130831" cy="3175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75690" y="4748365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76062" y="5786396"/>
            <a:ext cx="1406882" cy="265688"/>
          </a:xfrm>
          <a:prstGeom prst="roundRect">
            <a:avLst/>
          </a:prstGeom>
          <a:solidFill>
            <a:srgbClr val="FFC00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 case</a:t>
            </a:r>
            <a:endParaRPr lang="ko-KR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꺾인 연결선 29"/>
          <p:cNvCxnSpPr>
            <a:stCxn id="24" idx="2"/>
            <a:endCxn id="29" idx="0"/>
          </p:cNvCxnSpPr>
          <p:nvPr/>
        </p:nvCxnSpPr>
        <p:spPr>
          <a:xfrm rot="16200000" flipH="1">
            <a:off x="1218166" y="5225059"/>
            <a:ext cx="479514" cy="643160"/>
          </a:xfrm>
          <a:prstGeom prst="bentConnector3">
            <a:avLst>
              <a:gd name="adj1" fmla="val 517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5" idx="2"/>
            <a:endCxn id="29" idx="0"/>
          </p:cNvCxnSpPr>
          <p:nvPr/>
        </p:nvCxnSpPr>
        <p:spPr>
          <a:xfrm rot="5400000">
            <a:off x="1848526" y="5248519"/>
            <a:ext cx="468855" cy="6068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887386" y="1104077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 pool (slides)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2701" y="3617296"/>
            <a:ext cx="2593781" cy="241885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046385" y="4779138"/>
            <a:ext cx="345248" cy="3241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436813" y="5091736"/>
            <a:ext cx="314727" cy="3241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090975" y="6036155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Weakly-supervising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99454" y="3916559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candidates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3764114" y="4055058"/>
            <a:ext cx="257033" cy="32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3764114" y="4055058"/>
            <a:ext cx="9136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3764114" y="4055058"/>
            <a:ext cx="336401" cy="136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6376760" y="2151236"/>
            <a:ext cx="404747" cy="573934"/>
            <a:chOff x="5450408" y="3255368"/>
            <a:chExt cx="489744" cy="694460"/>
          </a:xfrm>
        </p:grpSpPr>
        <p:sp>
          <p:nvSpPr>
            <p:cNvPr id="42" name="원통 41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원통 42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원통 43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5" name="직선 화살표 연결선 44"/>
          <p:cNvCxnSpPr>
            <a:stCxn id="34" idx="0"/>
            <a:endCxn id="42" idx="3"/>
          </p:cNvCxnSpPr>
          <p:nvPr/>
        </p:nvCxnSpPr>
        <p:spPr>
          <a:xfrm flipV="1">
            <a:off x="5219009" y="2725170"/>
            <a:ext cx="1360125" cy="20539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5" idx="0"/>
            <a:endCxn id="42" idx="3"/>
          </p:cNvCxnSpPr>
          <p:nvPr/>
        </p:nvCxnSpPr>
        <p:spPr>
          <a:xfrm flipV="1">
            <a:off x="5594177" y="2725170"/>
            <a:ext cx="984957" cy="2366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712466" y="3031553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*Sample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5" b="98994" l="3538" r="96226"/>
                    </a14:imgEffect>
                  </a14:imgLayer>
                </a14:imgProps>
              </a:ext>
            </a:extLst>
          </a:blip>
          <a:srcRect l="2549" r="2952"/>
          <a:stretch/>
        </p:blipFill>
        <p:spPr>
          <a:xfrm>
            <a:off x="5410666" y="2553663"/>
            <a:ext cx="406466" cy="50418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3689" y="1043248"/>
            <a:ext cx="864096" cy="985229"/>
          </a:xfrm>
          <a:prstGeom prst="rect">
            <a:avLst/>
          </a:prstGeom>
        </p:spPr>
      </p:pic>
      <p:cxnSp>
        <p:nvCxnSpPr>
          <p:cNvPr id="50" name="직선 연결선 49"/>
          <p:cNvCxnSpPr/>
          <p:nvPr/>
        </p:nvCxnSpPr>
        <p:spPr>
          <a:xfrm>
            <a:off x="6564654" y="2766919"/>
            <a:ext cx="0" cy="3209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740575" y="5919240"/>
            <a:ext cx="183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case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194428" y="4987234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7444784" y="4957870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912784" y="5090128"/>
            <a:ext cx="264456" cy="248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>
            <a:stCxn id="52" idx="0"/>
            <a:endCxn id="42" idx="3"/>
          </p:cNvCxnSpPr>
          <p:nvPr/>
        </p:nvCxnSpPr>
        <p:spPr>
          <a:xfrm flipH="1" flipV="1">
            <a:off x="6579134" y="2725170"/>
            <a:ext cx="747522" cy="226206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42" idx="3"/>
          </p:cNvCxnSpPr>
          <p:nvPr/>
        </p:nvCxnSpPr>
        <p:spPr>
          <a:xfrm flipH="1" flipV="1">
            <a:off x="6579134" y="2725170"/>
            <a:ext cx="977105" cy="221606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4" idx="0"/>
            <a:endCxn id="42" idx="3"/>
          </p:cNvCxnSpPr>
          <p:nvPr/>
        </p:nvCxnSpPr>
        <p:spPr>
          <a:xfrm flipH="1" flipV="1">
            <a:off x="6579134" y="2725170"/>
            <a:ext cx="1465878" cy="236495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79" b="97268" l="935" r="95016">
                        <a14:foregroundMark x1="36137" y1="32514" x2="54829" y2="63934"/>
                        <a14:foregroundMark x1="63863" y1="26503" x2="78505" y2="45902"/>
                        <a14:foregroundMark x1="14019" y1="50820" x2="40498" y2="23770"/>
                        <a14:foregroundMark x1="40810" y1="26503" x2="76636" y2="28689"/>
                        <a14:foregroundMark x1="25234" y1="53825" x2="39252" y2="70219"/>
                        <a14:foregroundMark x1="52025" y1="65847" x2="56075" y2="88251"/>
                        <a14:foregroundMark x1="78505" y1="48361" x2="60125" y2="88251"/>
                        <a14:foregroundMark x1="28660" y1="53279" x2="47664" y2="89071"/>
                        <a14:foregroundMark x1="24299" y1="83880" x2="67913" y2="89617"/>
                        <a14:foregroundMark x1="59813" y1="33880" x2="62305" y2="67213"/>
                        <a14:foregroundMark x1="75389" y1="32514" x2="81308" y2="56831"/>
                        <a14:foregroundMark x1="87227" y1="46175" x2="87539" y2="54098"/>
                        <a14:foregroundMark x1="22118" y1="48907" x2="31153" y2="62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7203" y="2813778"/>
            <a:ext cx="403106" cy="459616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731405" y="3242190"/>
            <a:ext cx="183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selection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(patches)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055616" y="2591258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952139" y="228137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466358" y="187144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Updating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 flipV="1">
            <a:off x="6636662" y="1444646"/>
            <a:ext cx="72529" cy="15082"/>
          </a:xfrm>
          <a:prstGeom prst="line">
            <a:avLst/>
          </a:prstGeom>
          <a:ln w="19050">
            <a:solidFill>
              <a:srgbClr val="124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433879" y="1443457"/>
            <a:ext cx="109010" cy="24309"/>
          </a:xfrm>
          <a:prstGeom prst="line">
            <a:avLst/>
          </a:prstGeom>
          <a:ln w="19050">
            <a:solidFill>
              <a:srgbClr val="124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299958" y="1043248"/>
            <a:ext cx="416836" cy="400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30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43982</TotalTime>
  <Words>1011</Words>
  <Application>Microsoft Office PowerPoint</Application>
  <PresentationFormat>화면 슬라이드 쇼(4:3)</PresentationFormat>
  <Paragraphs>204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514</cp:revision>
  <dcterms:created xsi:type="dcterms:W3CDTF">2021-03-24T07:36:17Z</dcterms:created>
  <dcterms:modified xsi:type="dcterms:W3CDTF">2021-12-10T04:57:49Z</dcterms:modified>
</cp:coreProperties>
</file>